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3"/>
  </p:notesMasterIdLst>
  <p:sldIdLst>
    <p:sldId id="344" r:id="rId2"/>
    <p:sldId id="631" r:id="rId3"/>
    <p:sldId id="726" r:id="rId4"/>
    <p:sldId id="643" r:id="rId5"/>
    <p:sldId id="724" r:id="rId6"/>
    <p:sldId id="725" r:id="rId7"/>
    <p:sldId id="710" r:id="rId8"/>
    <p:sldId id="771" r:id="rId9"/>
    <p:sldId id="711" r:id="rId10"/>
    <p:sldId id="772" r:id="rId11"/>
    <p:sldId id="712" r:id="rId12"/>
    <p:sldId id="773" r:id="rId13"/>
    <p:sldId id="774" r:id="rId14"/>
    <p:sldId id="713" r:id="rId15"/>
    <p:sldId id="775" r:id="rId16"/>
    <p:sldId id="714" r:id="rId17"/>
    <p:sldId id="718" r:id="rId18"/>
    <p:sldId id="641" r:id="rId19"/>
    <p:sldId id="776" r:id="rId20"/>
    <p:sldId id="634" r:id="rId21"/>
    <p:sldId id="777" r:id="rId22"/>
    <p:sldId id="635" r:id="rId23"/>
    <p:sldId id="778" r:id="rId24"/>
    <p:sldId id="779" r:id="rId25"/>
    <p:sldId id="780" r:id="rId26"/>
    <p:sldId id="781" r:id="rId27"/>
    <p:sldId id="782" r:id="rId28"/>
    <p:sldId id="783" r:id="rId29"/>
    <p:sldId id="784" r:id="rId30"/>
    <p:sldId id="785" r:id="rId31"/>
    <p:sldId id="720" r:id="rId32"/>
    <p:sldId id="727" r:id="rId33"/>
    <p:sldId id="736" r:id="rId34"/>
    <p:sldId id="739" r:id="rId35"/>
    <p:sldId id="740" r:id="rId36"/>
    <p:sldId id="742" r:id="rId37"/>
    <p:sldId id="741" r:id="rId38"/>
    <p:sldId id="743" r:id="rId39"/>
    <p:sldId id="744" r:id="rId40"/>
    <p:sldId id="745" r:id="rId41"/>
    <p:sldId id="735" r:id="rId42"/>
    <p:sldId id="737" r:id="rId43"/>
    <p:sldId id="738" r:id="rId44"/>
    <p:sldId id="731" r:id="rId45"/>
    <p:sldId id="732" r:id="rId46"/>
    <p:sldId id="733" r:id="rId47"/>
    <p:sldId id="746" r:id="rId48"/>
    <p:sldId id="747" r:id="rId49"/>
    <p:sldId id="748" r:id="rId50"/>
    <p:sldId id="749" r:id="rId51"/>
    <p:sldId id="750" r:id="rId52"/>
    <p:sldId id="751" r:id="rId53"/>
    <p:sldId id="752" r:id="rId54"/>
    <p:sldId id="753" r:id="rId55"/>
    <p:sldId id="754" r:id="rId56"/>
    <p:sldId id="755" r:id="rId57"/>
    <p:sldId id="756" r:id="rId58"/>
    <p:sldId id="757" r:id="rId59"/>
    <p:sldId id="758" r:id="rId60"/>
    <p:sldId id="759" r:id="rId61"/>
    <p:sldId id="760" r:id="rId62"/>
    <p:sldId id="761" r:id="rId63"/>
    <p:sldId id="762" r:id="rId64"/>
    <p:sldId id="763" r:id="rId65"/>
    <p:sldId id="764" r:id="rId66"/>
    <p:sldId id="765" r:id="rId67"/>
    <p:sldId id="766" r:id="rId68"/>
    <p:sldId id="767" r:id="rId69"/>
    <p:sldId id="768" r:id="rId70"/>
    <p:sldId id="769" r:id="rId71"/>
    <p:sldId id="770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5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chonbuk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education/awseducat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docs.aws.amazon.com/ko_kr/AWSEC2/latest/UserGuide/using-regions-availability-zone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ko/about-aws/global-infrastructure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" TargetMode="External"/><Relationship Id="rId2" Type="http://schemas.openxmlformats.org/officeDocument/2006/relationships/hyperlink" Target="https://aws.amazon.com/k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ws.amazon.com/ko/free/?sc_ichannel=ha&amp;sc_icampaign=free-tier&amp;sc_icontent=223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blogs/korea/new-monitor-your-aws-free-tier-usage/" TargetMode="External"/><Relationship Id="rId2" Type="http://schemas.openxmlformats.org/officeDocument/2006/relationships/hyperlink" Target="https://console.aws.amazon.com/billing/home?region=ap-northeast-2#/freeti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ko_kr/awsaccountbilling/latest/aboutv2/billing-free-tier.html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start-now/?sc_ichannel=ha&amp;sc_icampaign=start-now&amp;sc_icontent=2235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seducate.com/SiteLogin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educate.instructure.com/courses/91/pages/aws-general-3-2?module_item_id=3704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6523" y="2033326"/>
            <a:ext cx="8510954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AWS </a:t>
            </a:r>
            <a:r>
              <a:rPr lang="ko-KR" altLang="en-US" sz="4400" dirty="0"/>
              <a:t>가입 및 결제 관리</a:t>
            </a:r>
            <a:r>
              <a:rPr lang="en-US" altLang="ko-KR" sz="4400" dirty="0"/>
              <a:t>, </a:t>
            </a:r>
            <a:r>
              <a:rPr lang="ko-KR" altLang="en-US" sz="4400" dirty="0"/>
              <a:t>그리고</a:t>
            </a:r>
            <a:r>
              <a:rPr lang="en-US" altLang="ko-KR" sz="4400" dirty="0"/>
              <a:t>…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</a:p>
          <a:p>
            <a:pPr lvl="0"/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  <a:hlinkClick r:id="rId3"/>
              </a:rPr>
              <a:t>http://oslab.chonbuk.ac.kr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/>
            <a:endParaRPr lang="en-US" altLang="ko-KR" sz="7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Chonbuk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AC886F-B0B0-4AF8-9107-D549959A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0C0363-ABF7-4725-A2E0-4961D920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29" y="223837"/>
            <a:ext cx="6638925" cy="641032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9D10392-D47F-4A2A-B82B-B444EE95ADB1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96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F09F07-64EA-4879-AA68-F38A53B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3CFB7-E463-457F-AD0E-0C821EE7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EFDF13-5F1F-4590-AA35-49AD3F8A611C}"/>
              </a:ext>
            </a:extLst>
          </p:cNvPr>
          <p:cNvSpPr/>
          <p:nvPr/>
        </p:nvSpPr>
        <p:spPr>
          <a:xfrm>
            <a:off x="4427861" y="520444"/>
            <a:ext cx="4716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국제전화 변환 예</a:t>
            </a:r>
            <a:r>
              <a:rPr lang="en-US" altLang="ko-KR" sz="2000" dirty="0">
                <a:solidFill>
                  <a:srgbClr val="FF0000"/>
                </a:solidFill>
              </a:rPr>
              <a:t>. +82-10-3747-5266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5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143A25-89F0-40E6-AC4A-D33B9BDA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E0FF17-E3FA-4ABA-9C09-0F0B5B81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52412"/>
            <a:ext cx="6210300" cy="635317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4148236-D373-419E-8B8E-DF417DEA66DC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26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4EC9EC-919A-457A-B205-0516149D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2D6BE-F89F-439F-A3C0-3A7B880F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40" y="0"/>
            <a:ext cx="595416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30E4C7D-CDC7-4BF8-99D2-E7CC5CA78E4C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39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960655-B2C2-45DE-93BD-1234436D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2F1C8-DB2A-4A43-B65A-E09C3A11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F0D52E-59B4-4D18-A52F-8F1A931CA93E}"/>
              </a:ext>
            </a:extLst>
          </p:cNvPr>
          <p:cNvSpPr/>
          <p:nvPr/>
        </p:nvSpPr>
        <p:spPr>
          <a:xfrm>
            <a:off x="4427861" y="520444"/>
            <a:ext cx="4716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공용 </a:t>
            </a:r>
            <a:r>
              <a:rPr lang="en-US" altLang="ko-KR" sz="2000" dirty="0">
                <a:solidFill>
                  <a:srgbClr val="FF0000"/>
                </a:solidFill>
              </a:rPr>
              <a:t>PC</a:t>
            </a:r>
            <a:r>
              <a:rPr lang="ko-KR" altLang="en-US" sz="2000" dirty="0">
                <a:solidFill>
                  <a:srgbClr val="FF0000"/>
                </a:solidFill>
              </a:rPr>
              <a:t>에서 자동 완성 사용 절대 금지</a:t>
            </a:r>
            <a:r>
              <a:rPr lang="en-US" altLang="ko-KR" sz="20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65558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3F13A7-DEAC-4CB6-ACAE-5A16EF12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05576-D25A-49B6-9789-3FC2DAC0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828"/>
            <a:ext cx="9144000" cy="297034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CAF4AB5-A71E-4088-9BB3-09A92DE5E952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04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5067B9-57A8-4DA1-B9FC-A417B35E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54C53E-800D-4750-90C6-CF58E5D2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5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5B6364-4749-443A-9A42-176CFB65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BAD97-EE21-420B-881B-9793D06A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. Educate </a:t>
            </a:r>
            <a:r>
              <a:rPr lang="ko-KR" altLang="en-US" dirty="0"/>
              <a:t>프로그램 가입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903" y="1489686"/>
            <a:ext cx="6768195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6402" y="1058863"/>
            <a:ext cx="6768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https://aws.amazon.com/ko/education/awseducate/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097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5B91C-CD3F-47CC-8537-85EFEB1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B0E1C4-E3B6-4197-9D97-5E627BC8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77594"/>
            <a:ext cx="8353425" cy="4631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245C6-FB78-4BA8-9647-FA37D5B2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8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아마존 </a:t>
            </a:r>
            <a:r>
              <a:rPr lang="en-US" altLang="ko-KR" dirty="0"/>
              <a:t>AWS </a:t>
            </a:r>
            <a:r>
              <a:rPr lang="ko-KR" altLang="en-US" dirty="0"/>
              <a:t>신청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sz="2000" dirty="0"/>
              <a:t>“AWS Educate </a:t>
            </a:r>
            <a:r>
              <a:rPr lang="ko-KR" altLang="en-US" sz="2000" dirty="0"/>
              <a:t>가입 대학생을 위한 </a:t>
            </a:r>
            <a:r>
              <a:rPr lang="en-US" altLang="ko-KR" sz="2000" dirty="0"/>
              <a:t>AWS </a:t>
            </a:r>
            <a:r>
              <a:rPr lang="ko-KR" altLang="en-US" sz="2000" dirty="0"/>
              <a:t>활용 및 문제 해결 방법</a:t>
            </a:r>
            <a:r>
              <a:rPr lang="en-US" altLang="ko-KR" sz="2000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7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AFA50B-CAA5-4534-B7AE-21084A18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218"/>
            <a:ext cx="7592037" cy="472493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054A23-AFFD-4752-A345-B3153C4FFD53}"/>
              </a:ext>
            </a:extLst>
          </p:cNvPr>
          <p:cNvSpPr/>
          <p:nvPr/>
        </p:nvSpPr>
        <p:spPr>
          <a:xfrm>
            <a:off x="5741377" y="1101107"/>
            <a:ext cx="3288323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학교명을 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chon..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입력하면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자동완성 나오는 것을 선택</a:t>
            </a:r>
            <a:endParaRPr lang="en-US" altLang="ko-KR" dirty="0">
              <a:solidFill>
                <a:srgbClr val="474746"/>
              </a:solidFill>
              <a:latin typeface="AppleSDGothicNe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74746"/>
              </a:solidFill>
              <a:latin typeface="AppleSDGothicNe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이름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학교 이메일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졸업 예정 년도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생일 입력</a:t>
            </a:r>
            <a:endParaRPr lang="en-US" altLang="ko-KR" dirty="0">
              <a:solidFill>
                <a:srgbClr val="474746"/>
              </a:solidFill>
              <a:latin typeface="AppleSDGothicNeo-Regular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AppleSDGothicNe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AppleSDGothicNeo-Regular"/>
              </a:rPr>
              <a:t>졸업 예정 연도</a:t>
            </a:r>
            <a:r>
              <a:rPr lang="en-US" altLang="ko-KR" dirty="0">
                <a:solidFill>
                  <a:srgbClr val="FF0000"/>
                </a:solidFill>
                <a:latin typeface="AppleSDGothicNeo-Regular"/>
              </a:rPr>
              <a:t>: 2023/02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46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F46694-2164-46AB-9306-58BC5E4F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810"/>
            <a:ext cx="9144000" cy="5932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34252-2477-4B43-9226-EE74682D35BD}"/>
              </a:ext>
            </a:extLst>
          </p:cNvPr>
          <p:cNvSpPr txBox="1"/>
          <p:nvPr/>
        </p:nvSpPr>
        <p:spPr>
          <a:xfrm>
            <a:off x="2877423" y="4840447"/>
            <a:ext cx="24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 다 내리고 클릭</a:t>
            </a:r>
          </a:p>
        </p:txBody>
      </p:sp>
    </p:spTree>
    <p:extLst>
      <p:ext uri="{BB962C8B-B14F-4D97-AF65-F5344CB8AC3E}">
        <p14:creationId xmlns:p14="http://schemas.microsoft.com/office/powerpoint/2010/main" val="66701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651125"/>
            <a:ext cx="8353425" cy="408438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37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386D98-5663-484D-84AC-5A3CFE01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9" y="1223128"/>
            <a:ext cx="5507341" cy="26861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0077D-1C18-494D-BE64-6AE9B063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05" y="2496851"/>
            <a:ext cx="4829525" cy="3708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D1C66-8709-499D-93BD-72B8BA6B1032}"/>
              </a:ext>
            </a:extLst>
          </p:cNvPr>
          <p:cNvSpPr txBox="1"/>
          <p:nvPr/>
        </p:nvSpPr>
        <p:spPr>
          <a:xfrm>
            <a:off x="1602297" y="34290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링크 클릭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B0A78-3D46-4790-8851-708D1E2E4CD0}"/>
              </a:ext>
            </a:extLst>
          </p:cNvPr>
          <p:cNvSpPr txBox="1"/>
          <p:nvPr/>
        </p:nvSpPr>
        <p:spPr>
          <a:xfrm>
            <a:off x="2882039" y="5835783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응답 이메일이 올 때 까지 </a:t>
            </a:r>
            <a:endParaRPr lang="en-US" altLang="ko-KR" dirty="0"/>
          </a:p>
          <a:p>
            <a:r>
              <a:rPr lang="ko-KR" altLang="en-US" dirty="0"/>
              <a:t>하루 정도의</a:t>
            </a:r>
            <a:r>
              <a:rPr lang="en-US" altLang="ko-KR" dirty="0"/>
              <a:t> </a:t>
            </a:r>
            <a:r>
              <a:rPr lang="ko-KR" altLang="en-US" dirty="0"/>
              <a:t>시간이 걸릴 수 있음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839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4D3F1B-D395-48C7-AB0D-26D38BC3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51910"/>
            <a:ext cx="7793372" cy="4740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D0036-C2F9-460D-A758-7F59A8C7E126}"/>
              </a:ext>
            </a:extLst>
          </p:cNvPr>
          <p:cNvSpPr txBox="1"/>
          <p:nvPr/>
        </p:nvSpPr>
        <p:spPr>
          <a:xfrm>
            <a:off x="1157682" y="3059668"/>
            <a:ext cx="8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9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9B573-BA2F-4BF9-B495-AB47F8DE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02" y="1036363"/>
            <a:ext cx="5509644" cy="5534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4B68D9-D008-493C-8DC0-28C6D636633B}"/>
              </a:ext>
            </a:extLst>
          </p:cNvPr>
          <p:cNvSpPr txBox="1"/>
          <p:nvPr/>
        </p:nvSpPr>
        <p:spPr>
          <a:xfrm>
            <a:off x="4387269" y="380341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암호 설정을 하면 자동으로 로그인 됨</a:t>
            </a:r>
          </a:p>
        </p:txBody>
      </p:sp>
    </p:spTree>
    <p:extLst>
      <p:ext uri="{BB962C8B-B14F-4D97-AF65-F5344CB8AC3E}">
        <p14:creationId xmlns:p14="http://schemas.microsoft.com/office/powerpoint/2010/main" val="3060760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5EE32-8B89-4FBF-8386-F8781210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79" y="1098956"/>
            <a:ext cx="7464418" cy="4887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E4C26-ED70-4AAF-A6CF-EEDEA9FC7992}"/>
              </a:ext>
            </a:extLst>
          </p:cNvPr>
          <p:cNvSpPr txBox="1"/>
          <p:nvPr/>
        </p:nvSpPr>
        <p:spPr>
          <a:xfrm>
            <a:off x="7726261" y="167779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03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359B5-62A9-4A6F-9743-6F40F49B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2" y="1296455"/>
            <a:ext cx="8352928" cy="4478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A9CB5-450F-4154-8890-3F6A65C7CE18}"/>
              </a:ext>
            </a:extLst>
          </p:cNvPr>
          <p:cNvSpPr txBox="1"/>
          <p:nvPr/>
        </p:nvSpPr>
        <p:spPr>
          <a:xfrm>
            <a:off x="6082018" y="5184396"/>
            <a:ext cx="272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Refresh </a:t>
            </a:r>
            <a:r>
              <a:rPr lang="ko-KR" altLang="en-US" dirty="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38973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A14FDE-99BB-4707-BB66-E8DBEAEAD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809625"/>
            <a:ext cx="6477000" cy="5238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4D0C0-145B-4E4C-8FD6-16BBC535C43D}"/>
              </a:ext>
            </a:extLst>
          </p:cNvPr>
          <p:cNvSpPr txBox="1"/>
          <p:nvPr/>
        </p:nvSpPr>
        <p:spPr>
          <a:xfrm>
            <a:off x="6593747" y="281031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468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868390-4D23-4408-A73F-BBAF437F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976312"/>
            <a:ext cx="7705725" cy="4905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85847-2CE3-40CD-867B-1B6CEECB7A5D}"/>
              </a:ext>
            </a:extLst>
          </p:cNvPr>
          <p:cNvSpPr txBox="1"/>
          <p:nvPr/>
        </p:nvSpPr>
        <p:spPr>
          <a:xfrm>
            <a:off x="2147582" y="5578679"/>
            <a:ext cx="5016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스크롤을 맨 밑까지 내리고 클릭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똑같은 창이 다시 나와도 맨 밑까지 내리고 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70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AFD005-C269-48B2-B2BA-9B9F8A2A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4A0E6A-AD68-47E1-B162-13BF641CD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계정 생성 </a:t>
            </a:r>
            <a:r>
              <a:rPr lang="en-US" altLang="ko-KR" dirty="0"/>
              <a:t>&amp; 100$ </a:t>
            </a:r>
            <a:r>
              <a:rPr lang="ko-KR" altLang="en-US" dirty="0"/>
              <a:t>크레딧 받기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787939-655E-48F3-B403-8460BCEC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362075"/>
            <a:ext cx="6124575" cy="4133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479F4-9E60-4D5F-A566-2FD4CF40B4FE}"/>
              </a:ext>
            </a:extLst>
          </p:cNvPr>
          <p:cNvSpPr txBox="1"/>
          <p:nvPr/>
        </p:nvSpPr>
        <p:spPr>
          <a:xfrm>
            <a:off x="4446165" y="4144161"/>
            <a:ext cx="467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AWS</a:t>
            </a:r>
            <a:r>
              <a:rPr lang="ko-KR" altLang="en-US" dirty="0"/>
              <a:t>를 이용하려면 </a:t>
            </a:r>
            <a:r>
              <a:rPr lang="en-US" altLang="ko-KR" dirty="0"/>
              <a:t>AWS Console </a:t>
            </a:r>
            <a:r>
              <a:rPr lang="ko-KR" altLang="en-US" dirty="0"/>
              <a:t>버튼을 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005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038ADA-B2B8-4972-9590-6F1BDEE1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B567E-D74C-4EB8-930D-C9465FE6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2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5310235-344C-4E0A-8CBF-060B6A37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Billing</a:t>
            </a:r>
            <a:r>
              <a:rPr lang="ko-KR" altLang="en-US" dirty="0"/>
              <a:t> </a:t>
            </a:r>
            <a:r>
              <a:rPr lang="en-US" altLang="ko-KR" dirty="0"/>
              <a:t>Management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6C48C-7A15-4309-9911-E8F6A98BE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AE5D39-9E95-4E06-9801-59A623ED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ED8F014-9DFF-4A93-9E06-EBB2ACE8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F3F052-6735-4922-80B2-45221D5F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결제 알림 받기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과금 관련 </a:t>
            </a:r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7EE9E-9600-4027-988E-5EE03EC4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74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7D231-F25A-44D7-AE9C-916F9854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 알림 받기</a:t>
            </a:r>
            <a:r>
              <a:rPr lang="en-US" altLang="ko-KR" dirty="0"/>
              <a:t>: </a:t>
            </a:r>
            <a:r>
              <a:rPr lang="ko-KR" altLang="en-US" dirty="0"/>
              <a:t>두 가지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82BE31-CA9A-405F-A836-6746B5E22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86980"/>
            <a:ext cx="8353425" cy="361267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F9ED0-6493-4C77-9753-6E8956A3B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9B8CD-FD22-445D-B10D-E78654B0CF78}"/>
              </a:ext>
            </a:extLst>
          </p:cNvPr>
          <p:cNvSpPr/>
          <p:nvPr/>
        </p:nvSpPr>
        <p:spPr>
          <a:xfrm>
            <a:off x="2286000" y="3613638"/>
            <a:ext cx="2804746" cy="27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94F6D6-71B7-4AC6-9BB3-FD50509B3D96}"/>
              </a:ext>
            </a:extLst>
          </p:cNvPr>
          <p:cNvSpPr/>
          <p:nvPr/>
        </p:nvSpPr>
        <p:spPr>
          <a:xfrm>
            <a:off x="1858107" y="5093676"/>
            <a:ext cx="1034562" cy="27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84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4ADBF-21B8-4321-AAB5-2CE2713F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결제 경보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EDDBA1-ED26-407B-BCDE-D133417C2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66676"/>
            <a:ext cx="8353425" cy="425328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66494-F762-46AE-8855-57E9A5FD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9F5870-CC62-455C-88AA-63723C05AB33}"/>
              </a:ext>
            </a:extLst>
          </p:cNvPr>
          <p:cNvSpPr/>
          <p:nvPr/>
        </p:nvSpPr>
        <p:spPr>
          <a:xfrm>
            <a:off x="5161085" y="4422531"/>
            <a:ext cx="1296865" cy="27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990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59FD2-8528-4641-AFD4-C20EC059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A1C4EE-F0BC-4670-87BB-C5CC971C5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849" y="1058863"/>
            <a:ext cx="6226303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B8AA41-8242-478D-980C-A9FCB92F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4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C1FFF-3D1E-44BE-A83F-C06323EC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96F1A-684C-4535-BE01-A26DC3E5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E973E3-62C1-454B-BD92-130BB8E5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19890-1927-485C-BF2B-B0870FB5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8566"/>
            <a:ext cx="5772150" cy="2686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7F18F0-CC61-49E1-AD32-220E8A7E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15" y="3865122"/>
            <a:ext cx="5105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3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C6A2F-198C-440D-A8FA-4004D3FC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14B73E-8AF5-4464-A675-9E35493A4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745" y="1058863"/>
            <a:ext cx="6446510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F7F098-34FD-46E2-B952-018C716E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565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5E473-050A-4918-8229-3426FF94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부족</a:t>
            </a:r>
            <a:r>
              <a:rPr lang="en-US" altLang="ko-KR" dirty="0"/>
              <a:t>: </a:t>
            </a:r>
            <a:r>
              <a:rPr lang="ko-KR" altLang="en-US" dirty="0"/>
              <a:t>곧 업데이트되어 정상으로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85269F-120C-463C-B97C-208D35F1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78055"/>
            <a:ext cx="8353425" cy="40305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98B2C-1F2A-42A1-A73E-05AE8128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03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 </a:t>
            </a:r>
            <a:r>
              <a:rPr lang="ko-KR" altLang="en-US" dirty="0"/>
              <a:t>혜택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D715C4B-B32F-4CB8-8E2F-F8DC57527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12682"/>
            <a:ext cx="8353425" cy="39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98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449D1-D6F8-42D6-878D-EDB5BEF5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363EE9-58C2-4606-B0EF-42A854B2A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81710"/>
            <a:ext cx="8353425" cy="44232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BD4B5C-3D89-4A2D-B445-D27124E6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01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E2022-AF9B-435E-BF9C-4FDFF682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AWS</a:t>
            </a:r>
            <a:r>
              <a:rPr lang="ko-KR" altLang="en-US" dirty="0"/>
              <a:t> 대금 및 비용관리 대시보드</a:t>
            </a:r>
            <a:r>
              <a:rPr lang="en-US" altLang="ko-KR" dirty="0"/>
              <a:t>: </a:t>
            </a:r>
            <a:r>
              <a:rPr lang="ko-KR" altLang="en-US" dirty="0"/>
              <a:t>예산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2EDB12-43C1-4E7F-BA12-929765F3A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26981"/>
            <a:ext cx="8353425" cy="33326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DEE058-C6C5-4580-8379-A422101A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59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0920A-5E7A-4044-A75D-C1059574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예산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55C018-30D0-48B9-9C91-FF4CFE1A8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299" y="1058863"/>
            <a:ext cx="7035403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6694A-4451-4494-95B2-0BDF19BD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83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90E15-F5E0-45B5-B605-A6043971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예산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ADEE41-F87D-452C-BAD6-B61E65C27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526" y="1058863"/>
            <a:ext cx="7214948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247BD-58B7-402B-9CE3-0379365A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852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6471BD-651E-4D6A-B8E6-07BF9AED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9A002-71A2-4179-A2C0-A128036E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1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00CDAE-F023-4429-9CDA-44147940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C9184-1078-44CB-8CB6-92186FC6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57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8AB0D0-9C05-40DF-B4C4-9F827EF0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D24D7A-C40A-4929-A318-8773E942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6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92DF24-9926-48CE-8CCB-854D214A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결제 알림 및 예산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78FE3F-6EED-40FA-B911-6BCBBEE9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중 설정하고</a:t>
            </a:r>
            <a:r>
              <a:rPr lang="en-US" altLang="ko-KR" dirty="0"/>
              <a:t>, </a:t>
            </a:r>
            <a:r>
              <a:rPr lang="ko-KR" altLang="en-US" dirty="0"/>
              <a:t>즉각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학생이 정상적으로 종료 후</a:t>
            </a:r>
            <a:r>
              <a:rPr lang="en-US" altLang="ko-KR" dirty="0"/>
              <a:t>, </a:t>
            </a:r>
            <a:r>
              <a:rPr lang="ko-KR" altLang="en-US" dirty="0"/>
              <a:t>다음 내용 진행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추가로 신용카드의 해외 결제를 막는 서비스를 신청하는 것도 좋음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596560-D601-4294-A7EF-8785EBAC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469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39E376-FA7C-48AF-8730-073D0ECB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re-visit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E620BB5-F5BC-4448-852B-F3CFD5B49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C23130-5668-4A85-A357-7D4D548A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27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CBBAC-D119-4D8A-8513-19643853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Availability zone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988E6-15FF-40E1-891D-F63AF92BC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Region</a:t>
            </a:r>
          </a:p>
          <a:p>
            <a:pPr lvl="1"/>
            <a:r>
              <a:rPr lang="ko-KR" altLang="en-US" sz="1800" dirty="0"/>
              <a:t>완전히 독립적인 컴퓨팅 환경 </a:t>
            </a:r>
            <a:r>
              <a:rPr lang="en-US" altLang="ko-KR" sz="1800" dirty="0"/>
              <a:t>(</a:t>
            </a:r>
            <a:r>
              <a:rPr lang="ko-KR" altLang="en-US" sz="1800" dirty="0"/>
              <a:t>인터넷으로 상호 간 연결은 가능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Fault</a:t>
            </a:r>
            <a:r>
              <a:rPr lang="ko-KR" altLang="en-US" sz="1800" dirty="0"/>
              <a:t> </a:t>
            </a:r>
            <a:r>
              <a:rPr lang="en-US" altLang="ko-KR" sz="1800" dirty="0"/>
              <a:t>tolerance</a:t>
            </a:r>
            <a:r>
              <a:rPr lang="ko-KR" altLang="en-US" sz="1800" dirty="0"/>
              <a:t> 를 제공하는 기본 단위</a:t>
            </a:r>
            <a:r>
              <a:rPr lang="en-US" altLang="ko-KR" sz="1800" dirty="0"/>
              <a:t> </a:t>
            </a:r>
          </a:p>
          <a:p>
            <a:pPr lvl="1"/>
            <a:r>
              <a:rPr lang="en-US" altLang="ko-KR" sz="1800" dirty="0"/>
              <a:t>2</a:t>
            </a:r>
            <a:r>
              <a:rPr lang="ko-KR" altLang="en-US" sz="1800" dirty="0"/>
              <a:t>개 이상의 </a:t>
            </a:r>
            <a:r>
              <a:rPr lang="en-US" altLang="ko-KR" sz="1800" dirty="0"/>
              <a:t>AZ </a:t>
            </a:r>
            <a:r>
              <a:rPr lang="ko-KR" altLang="en-US" sz="1800" dirty="0"/>
              <a:t>로 구성되고</a:t>
            </a:r>
            <a:r>
              <a:rPr lang="en-US" altLang="ko-KR" sz="1800" dirty="0"/>
              <a:t>, </a:t>
            </a:r>
            <a:r>
              <a:rPr lang="ko-KR" altLang="en-US" sz="1800" dirty="0"/>
              <a:t>각 </a:t>
            </a:r>
            <a:r>
              <a:rPr lang="en-US" altLang="ko-KR" sz="1800" dirty="0"/>
              <a:t>AZ</a:t>
            </a:r>
            <a:r>
              <a:rPr lang="ko-KR" altLang="en-US" sz="1800" dirty="0"/>
              <a:t>는 고속의 내부 </a:t>
            </a:r>
            <a:r>
              <a:rPr lang="ko-KR" altLang="en-US" sz="1800" dirty="0" err="1"/>
              <a:t>광네트웍을</a:t>
            </a:r>
            <a:r>
              <a:rPr lang="ko-KR" altLang="en-US" sz="1800" dirty="0"/>
              <a:t> 통해 연결됨</a:t>
            </a:r>
            <a:endParaRPr lang="en-US" altLang="ko-KR" sz="1800" dirty="0"/>
          </a:p>
          <a:p>
            <a:r>
              <a:rPr lang="en-US" altLang="ko-KR" sz="2000" dirty="0"/>
              <a:t>AZ</a:t>
            </a:r>
            <a:r>
              <a:rPr lang="ko-KR" altLang="en-US" sz="2000" dirty="0"/>
              <a:t> </a:t>
            </a:r>
            <a:r>
              <a:rPr lang="en-US" altLang="ko-KR" sz="2000" dirty="0"/>
              <a:t>(availability</a:t>
            </a:r>
            <a:r>
              <a:rPr lang="ko-KR" altLang="en-US" sz="2000" dirty="0"/>
              <a:t> </a:t>
            </a:r>
            <a:r>
              <a:rPr lang="en-US" altLang="ko-KR" sz="2000" dirty="0"/>
              <a:t>zone)</a:t>
            </a:r>
          </a:p>
          <a:p>
            <a:pPr lvl="1"/>
            <a:r>
              <a:rPr lang="en-US" altLang="ko-KR" sz="1800" dirty="0"/>
              <a:t>Availability </a:t>
            </a:r>
            <a:r>
              <a:rPr lang="ko-KR" altLang="en-US" sz="1800" dirty="0"/>
              <a:t>를 제공하는 기본 단위</a:t>
            </a:r>
            <a:endParaRPr lang="en-US" altLang="ko-KR" sz="1800" dirty="0"/>
          </a:p>
          <a:p>
            <a:pPr lvl="1"/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</a:t>
            </a:r>
            <a:r>
              <a:rPr lang="en-US" altLang="ko-KR" sz="1800" dirty="0"/>
              <a:t>AZ</a:t>
            </a:r>
            <a:r>
              <a:rPr lang="ko-KR" altLang="en-US" sz="1800" dirty="0"/>
              <a:t>에 문제가 생겼을 경우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같은 </a:t>
            </a:r>
            <a:r>
              <a:rPr lang="en-US" altLang="ko-KR" sz="1800" dirty="0"/>
              <a:t>AZ </a:t>
            </a:r>
            <a:r>
              <a:rPr lang="ko-KR" altLang="en-US" sz="1800" dirty="0"/>
              <a:t>내의 서비스들은 다 함께</a:t>
            </a:r>
            <a:br>
              <a:rPr lang="en-US" altLang="ko-KR" sz="1800" dirty="0"/>
            </a:br>
            <a:r>
              <a:rPr lang="en-US" altLang="ko-KR" sz="1800" dirty="0"/>
              <a:t>availability </a:t>
            </a:r>
            <a:r>
              <a:rPr lang="ko-KR" altLang="en-US" sz="1800" dirty="0"/>
              <a:t>가 훼손될 가능성이 큼</a:t>
            </a:r>
            <a:endParaRPr lang="en-US" altLang="ko-KR" sz="1800" dirty="0"/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) SW </a:t>
            </a:r>
            <a:r>
              <a:rPr lang="ko-KR" altLang="en-US" sz="1600" dirty="0"/>
              <a:t>결함</a:t>
            </a:r>
            <a:r>
              <a:rPr lang="en-US" altLang="ko-KR" sz="1600" dirty="0"/>
              <a:t>, </a:t>
            </a:r>
            <a:r>
              <a:rPr lang="ko-KR" altLang="en-US" sz="1600" dirty="0"/>
              <a:t>정전</a:t>
            </a:r>
            <a:r>
              <a:rPr lang="en-US" altLang="ko-KR" sz="1600" dirty="0"/>
              <a:t>, </a:t>
            </a:r>
            <a:r>
              <a:rPr lang="ko-KR" altLang="en-US" sz="1600" dirty="0"/>
              <a:t>지진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en-US" altLang="ko-KR" sz="2000" dirty="0">
                <a:hlinkClick r:id="rId2"/>
              </a:rPr>
              <a:t>http://docs.aws.amazon.com/ko_kr/AWSEC2/latest/UserGuide/using-regions-availability-zones.html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0DB6B-D790-42CE-82ED-E6B54B67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026" name="Picture 2" descr=" 리전 및 가용 영역 ">
            <a:extLst>
              <a:ext uri="{FF2B5EF4-FFF2-40B4-BE49-F238E27FC236}">
                <a16:creationId xmlns:a16="http://schemas.microsoft.com/office/drawing/2014/main" id="{B5EF635B-A4E3-4D8E-9C03-300B6C3B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404" y="3128691"/>
            <a:ext cx="4229466" cy="23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기관 회원 가입됨</a:t>
            </a:r>
            <a:r>
              <a:rPr lang="en-US" altLang="ko-KR" dirty="0"/>
              <a:t>: </a:t>
            </a:r>
            <a:r>
              <a:rPr lang="ko-KR" altLang="en-US" dirty="0"/>
              <a:t>컴퓨터공학부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3" y="1669256"/>
            <a:ext cx="7610475" cy="4048125"/>
          </a:xfrm>
          <a:prstGeom prst="rect">
            <a:avLst/>
          </a:prstGeom>
        </p:spPr>
      </p:pic>
      <p:sp>
        <p:nvSpPr>
          <p:cNvPr id="10" name="사각형: 둥근 모서리 9"/>
          <p:cNvSpPr/>
          <p:nvPr/>
        </p:nvSpPr>
        <p:spPr>
          <a:xfrm>
            <a:off x="1257300" y="2954373"/>
            <a:ext cx="3991708" cy="676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604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85B8E-BE12-4976-AD75-FF200369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Regions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9EF06-B272-42A1-93B7-5AABCEE0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6" name="Picture 2" descr="AWS 글로벌 인프라">
            <a:extLst>
              <a:ext uri="{FF2B5EF4-FFF2-40B4-BE49-F238E27FC236}">
                <a16:creationId xmlns:a16="http://schemas.microsoft.com/office/drawing/2014/main" id="{C005A1C6-954C-43C7-8C0D-9C6A11DA29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5017"/>
            <a:ext cx="7759901" cy="43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0C5CD0-A44D-4D44-B4E5-78E790FD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79"/>
          <a:stretch/>
        </p:blipFill>
        <p:spPr>
          <a:xfrm>
            <a:off x="307729" y="4475392"/>
            <a:ext cx="5750287" cy="22921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A30B3C-E20E-4E1A-8F91-2FFFD02CAFC2}"/>
              </a:ext>
            </a:extLst>
          </p:cNvPr>
          <p:cNvSpPr/>
          <p:nvPr/>
        </p:nvSpPr>
        <p:spPr>
          <a:xfrm>
            <a:off x="307729" y="1032704"/>
            <a:ext cx="9504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https://aws.amazon.com/ko/about-aws/global-infrastructure/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632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EDABF-9421-4DA8-A343-E4937A7D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Regions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2A083C5-3C99-4809-A047-CF1CB4BEB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41"/>
          <a:stretch/>
        </p:blipFill>
        <p:spPr>
          <a:xfrm>
            <a:off x="2883513" y="1172863"/>
            <a:ext cx="6216528" cy="3715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4A2D7B-631E-4270-BA3D-3A6D1B13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7FA95E-8B0A-4ED1-A12B-8E3D9C22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8" y="1172864"/>
            <a:ext cx="2797180" cy="3715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200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E85DBD-8448-4459-85F5-580F3789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 AZ Service </a:t>
            </a:r>
            <a:r>
              <a:rPr lang="ko-KR" altLang="en-US"/>
              <a:t>구성 예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680B7E1-7048-4EE7-887D-BCB1635F1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9" y="1914739"/>
            <a:ext cx="8353425" cy="46935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A2CEC-F48C-43C4-9C68-626ACC74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F9DC985-B6A7-4BA1-8912-397EB33FA5CC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서로 다른 </a:t>
            </a:r>
            <a:r>
              <a:rPr lang="en-US" altLang="ko-KR" sz="2000" dirty="0"/>
              <a:t>AZ</a:t>
            </a:r>
            <a:r>
              <a:rPr lang="ko-KR" altLang="en-US" sz="2000" dirty="0"/>
              <a:t>에 서비스를 복제하여</a:t>
            </a:r>
            <a:r>
              <a:rPr lang="en-US" altLang="ko-KR" sz="2000" dirty="0"/>
              <a:t>, </a:t>
            </a:r>
            <a:r>
              <a:rPr lang="ko-KR" altLang="en-US" sz="2000" dirty="0"/>
              <a:t>한 </a:t>
            </a:r>
            <a:r>
              <a:rPr lang="en-US" altLang="ko-KR" sz="2000" dirty="0"/>
              <a:t>region </a:t>
            </a:r>
            <a:r>
              <a:rPr lang="ko-KR" altLang="en-US" sz="2000" dirty="0"/>
              <a:t>에서의 전체 서비스의 </a:t>
            </a:r>
            <a:r>
              <a:rPr lang="en-US" altLang="ko-KR" sz="2000" dirty="0"/>
              <a:t>availability </a:t>
            </a:r>
            <a:r>
              <a:rPr lang="ko-KR" altLang="en-US" sz="2000" dirty="0"/>
              <a:t>를 극대화할 수 있음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63309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BB5CE2-D0B6-45AA-A75B-6FBC7053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홈페이지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087659-F9E5-448E-94CD-BB121221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소개 및 </a:t>
            </a:r>
            <a:r>
              <a:rPr lang="en-US" altLang="ko-KR" dirty="0"/>
              <a:t>Documentation</a:t>
            </a:r>
          </a:p>
          <a:p>
            <a:pPr lvl="1"/>
            <a:r>
              <a:rPr lang="en-US" altLang="ko-KR" dirty="0">
                <a:hlinkClick r:id="rId2"/>
              </a:rPr>
              <a:t>https://aws.amazon.com/ko/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Console</a:t>
            </a:r>
          </a:p>
          <a:p>
            <a:pPr lvl="1"/>
            <a:r>
              <a:rPr lang="en-US" altLang="ko-KR" dirty="0">
                <a:hlinkClick r:id="rId3"/>
              </a:rPr>
              <a:t>https://console.aws.amazon.com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16ED1-2128-4B5A-A52D-B3EBBB8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54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F1CC3-0318-402E-9C96-11F241D3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페이지</a:t>
            </a:r>
            <a:r>
              <a:rPr lang="en-US" altLang="ko-KR" dirty="0"/>
              <a:t>: Free</a:t>
            </a:r>
            <a:r>
              <a:rPr lang="ko-KR" altLang="en-US" dirty="0"/>
              <a:t> </a:t>
            </a:r>
            <a:r>
              <a:rPr lang="en-US" altLang="ko-KR" dirty="0"/>
              <a:t>tier</a:t>
            </a:r>
            <a:r>
              <a:rPr lang="ko-KR" altLang="en-US" dirty="0"/>
              <a:t>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7A04C-9E06-471C-AFEF-2333D3E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CFFED3-B898-4798-B98C-D5016259DFF0}"/>
              </a:ext>
            </a:extLst>
          </p:cNvPr>
          <p:cNvSpPr/>
          <p:nvPr/>
        </p:nvSpPr>
        <p:spPr>
          <a:xfrm>
            <a:off x="395537" y="1006650"/>
            <a:ext cx="8748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https://aws.amazon.com/ko/free/?sc_ichannel=ha&amp;sc_icampaign=free-tier&amp;sc_icontent=2234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746CB6-16C3-4234-94EA-2276BCAF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1" y="1345204"/>
            <a:ext cx="4527924" cy="10287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D98DE1-212E-4442-9B80-E4F98245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939" y="2262902"/>
            <a:ext cx="6527074" cy="45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28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54207-9C5C-478A-A3D7-686C1699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페이지</a:t>
            </a:r>
            <a:r>
              <a:rPr lang="en-US" altLang="ko-KR" dirty="0"/>
              <a:t>: Free</a:t>
            </a:r>
            <a:r>
              <a:rPr lang="ko-KR" altLang="en-US" dirty="0"/>
              <a:t> </a:t>
            </a:r>
            <a:r>
              <a:rPr lang="en-US" altLang="ko-KR" dirty="0"/>
              <a:t>tier</a:t>
            </a:r>
            <a:r>
              <a:rPr lang="ko-KR" altLang="en-US" dirty="0"/>
              <a:t> 소개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5CEFF0-9A6F-4227-B815-C36C93012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11" y="1058863"/>
            <a:ext cx="7679779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92A5EF-D4D8-44B8-843E-77FE3B42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92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C28DE-43FF-40E2-B977-08A08FA9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 tier </a:t>
            </a:r>
            <a:r>
              <a:rPr lang="ko-KR" altLang="en-US" dirty="0"/>
              <a:t>사용량 체크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34611-B775-466E-BB97-1AF26132F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사용량 체크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https://console.aws.amazon.com/billing/home?region=ap-northeast-2#/freetier</a:t>
            </a:r>
            <a:endParaRPr lang="en-US" altLang="ko-KR" dirty="0"/>
          </a:p>
          <a:p>
            <a:pPr lvl="2"/>
            <a:r>
              <a:rPr lang="en-US" altLang="ko-KR" dirty="0"/>
              <a:t>Seoul region </a:t>
            </a:r>
            <a:r>
              <a:rPr lang="ko-KR" altLang="en-US" dirty="0"/>
              <a:t>기준</a:t>
            </a:r>
            <a:endParaRPr lang="en-US" altLang="ko-KR" dirty="0"/>
          </a:p>
          <a:p>
            <a:r>
              <a:rPr lang="ko-KR" altLang="en-US" dirty="0"/>
              <a:t>관련 자료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https://aws.amazon.com/ko/blogs/korea/new-monitor-your-aws-free-tier-usage/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http://docs.aws.amazon.com/ko_kr/awsaccountbilling/latest/aboutv2/billing-free-tier.html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4D273-C047-4906-BEE9-E747CB81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88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3F4C-6FE6-4792-B7FB-F9110F05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my billing dashboard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E9B2A0-7282-49A9-96F7-53677235A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989" y="1058863"/>
            <a:ext cx="5504023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50461-AA2D-4EBF-9939-9C33E06C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458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F1CC3-0318-402E-9C96-11F241D3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페이지</a:t>
            </a:r>
            <a:r>
              <a:rPr lang="en-US" altLang="ko-KR" dirty="0"/>
              <a:t>: AWS 10</a:t>
            </a:r>
            <a:r>
              <a:rPr lang="ko-KR" altLang="en-US" dirty="0"/>
              <a:t>분</a:t>
            </a:r>
            <a:r>
              <a:rPr lang="en-US" altLang="ko-KR" dirty="0"/>
              <a:t> </a:t>
            </a:r>
            <a:r>
              <a:rPr lang="ko-KR" altLang="en-US" dirty="0"/>
              <a:t>자습서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90CBD9B-B3EA-4D1A-9873-89028B223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90" y="1345204"/>
            <a:ext cx="4387479" cy="107645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7A04C-9E06-471C-AFEF-2333D3E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CFFED3-B898-4798-B98C-D5016259DFF0}"/>
              </a:ext>
            </a:extLst>
          </p:cNvPr>
          <p:cNvSpPr/>
          <p:nvPr/>
        </p:nvSpPr>
        <p:spPr>
          <a:xfrm>
            <a:off x="395537" y="1006650"/>
            <a:ext cx="8748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3"/>
              </a:rPr>
              <a:t>https://aws.amazon.com/ko/start-now/?sc_ichannel=ha&amp;sc_icampaign=start-now&amp;sc_icontent=2235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3DA60B-B587-487F-83B8-414690AD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077" y="2400653"/>
            <a:ext cx="6875467" cy="43669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BDDD61-7CEB-4719-BCFC-4289F1C6136F}"/>
              </a:ext>
            </a:extLst>
          </p:cNvPr>
          <p:cNvSpPr/>
          <p:nvPr/>
        </p:nvSpPr>
        <p:spPr>
          <a:xfrm>
            <a:off x="4879730" y="1406377"/>
            <a:ext cx="4264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서비스들에 대한 기반 지식이 있는 경우</a:t>
            </a:r>
            <a:r>
              <a:rPr lang="en-US" altLang="ko-KR" dirty="0"/>
              <a:t>, </a:t>
            </a:r>
            <a:r>
              <a:rPr lang="ko-KR" altLang="en-US" dirty="0"/>
              <a:t>이를 어떻게 </a:t>
            </a:r>
            <a:r>
              <a:rPr lang="en-US" altLang="ko-KR" dirty="0"/>
              <a:t>AWS</a:t>
            </a:r>
            <a:r>
              <a:rPr lang="ko-KR" altLang="en-US" dirty="0"/>
              <a:t>에서 이용할 수 있는지 빠르게 파악할 수 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977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E4A246F-1643-4207-B3E4-880AA04D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 re-visit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F03D00A-9FA2-46B2-B880-35735C37D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E08C7-8510-4582-8BC2-E4A1A608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54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961EB2A-0CAA-47A0-9305-82781D5E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아마존 </a:t>
            </a:r>
            <a:r>
              <a:rPr lang="en-US" altLang="ko-KR" dirty="0"/>
              <a:t>AWS Educate </a:t>
            </a:r>
            <a:r>
              <a:rPr lang="ko-KR" altLang="en-US" dirty="0"/>
              <a:t>가입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F2B808-0C87-451A-9D44-2B115AF3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AWS </a:t>
            </a:r>
            <a:r>
              <a:rPr lang="ko-KR" altLang="en-US" dirty="0"/>
              <a:t>가입</a:t>
            </a:r>
            <a:endParaRPr lang="en-US" altLang="ko-KR" dirty="0"/>
          </a:p>
          <a:p>
            <a:pPr lvl="1"/>
            <a:r>
              <a:rPr lang="ko-KR" altLang="en-US" dirty="0"/>
              <a:t>신용카드 필요</a:t>
            </a:r>
            <a:endParaRPr lang="en-US" altLang="ko-KR" dirty="0"/>
          </a:p>
          <a:p>
            <a:pPr lvl="1"/>
            <a:r>
              <a:rPr lang="ko-KR" altLang="en-US" dirty="0"/>
              <a:t>결과물</a:t>
            </a:r>
            <a:r>
              <a:rPr lang="en-US" altLang="ko-KR" dirty="0"/>
              <a:t>: AWS account number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Educate </a:t>
            </a:r>
            <a:r>
              <a:rPr lang="ko-KR" altLang="en-US" dirty="0"/>
              <a:t>프로그램 가입</a:t>
            </a:r>
            <a:endParaRPr lang="en-US" altLang="ko-KR" dirty="0"/>
          </a:p>
          <a:p>
            <a:pPr lvl="1"/>
            <a:r>
              <a:rPr lang="en-US" altLang="ko-KR" dirty="0"/>
              <a:t>AWS Account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r>
              <a:rPr lang="ko-KR" altLang="en-US" dirty="0"/>
              <a:t>전북대 메일 계정 필요</a:t>
            </a:r>
            <a:endParaRPr lang="en-US" altLang="ko-KR" dirty="0"/>
          </a:p>
          <a:p>
            <a:pPr lvl="1"/>
            <a:r>
              <a:rPr lang="ko-KR" altLang="en-US" dirty="0"/>
              <a:t>결과물</a:t>
            </a:r>
            <a:r>
              <a:rPr lang="en-US" altLang="ko-KR" dirty="0"/>
              <a:t>: AWS </a:t>
            </a:r>
            <a:r>
              <a:rPr lang="ko-KR" altLang="en-US" dirty="0"/>
              <a:t>프로모션 쿠폰 번호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7C459-798B-4A98-AAE4-995564E7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28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C704-26A7-44BF-999D-2EB54503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3CA41-2A07-425E-8F1F-B1613BF9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Login page</a:t>
            </a:r>
          </a:p>
          <a:p>
            <a:pPr lvl="1"/>
            <a:r>
              <a:rPr lang="en-US" altLang="ko-KR" sz="1800" dirty="0">
                <a:hlinkClick r:id="rId2"/>
              </a:rPr>
              <a:t>https://www.awseducate.com/SiteLogin</a:t>
            </a:r>
            <a:endParaRPr lang="en-US" altLang="ko-KR" sz="1800" dirty="0"/>
          </a:p>
          <a:p>
            <a:r>
              <a:rPr lang="en-US" altLang="ko-KR" sz="2000" dirty="0"/>
              <a:t>Main services: </a:t>
            </a:r>
            <a:r>
              <a:rPr lang="ko-KR" altLang="en-US" sz="2000" dirty="0"/>
              <a:t>수업에서는 사용하지 않음</a:t>
            </a:r>
            <a:endParaRPr lang="en-US" altLang="ko-KR" sz="2000" dirty="0"/>
          </a:p>
          <a:p>
            <a:pPr lvl="1"/>
            <a:r>
              <a:rPr lang="en-US" altLang="ko-KR" sz="1800" dirty="0"/>
              <a:t>Portfolio</a:t>
            </a:r>
          </a:p>
          <a:p>
            <a:pPr lvl="2"/>
            <a:r>
              <a:rPr lang="ko-KR" altLang="en-US" sz="1600" dirty="0"/>
              <a:t>포트폴리오 관리</a:t>
            </a:r>
            <a:r>
              <a:rPr lang="en-US" altLang="ko-KR" sz="1600" dirty="0"/>
              <a:t>. </a:t>
            </a:r>
            <a:r>
              <a:rPr lang="ko-KR" altLang="en-US" sz="1600" dirty="0"/>
              <a:t>연결된 </a:t>
            </a:r>
            <a:r>
              <a:rPr lang="en-US" altLang="ko-KR" sz="1600" dirty="0"/>
              <a:t>Jobs page</a:t>
            </a:r>
            <a:r>
              <a:rPr lang="ko-KR" altLang="en-US" sz="1600" dirty="0"/>
              <a:t>에서 자동 추천 및 등록됨</a:t>
            </a:r>
            <a:r>
              <a:rPr lang="en-US" altLang="ko-KR" sz="1600" dirty="0"/>
              <a:t>. </a:t>
            </a:r>
            <a:r>
              <a:rPr lang="ko-KR" altLang="en-US" sz="1600" dirty="0"/>
              <a:t>회사들이 검색도 할 수 있는 것으로 보임</a:t>
            </a:r>
            <a:endParaRPr lang="en-US" altLang="ko-KR" sz="1600" dirty="0"/>
          </a:p>
          <a:p>
            <a:pPr lvl="1"/>
            <a:r>
              <a:rPr lang="en-US" altLang="ko-KR" sz="1800" dirty="0"/>
              <a:t>Career pathways</a:t>
            </a:r>
          </a:p>
          <a:p>
            <a:pPr lvl="2"/>
            <a:r>
              <a:rPr lang="ko-KR" altLang="en-US" sz="1600" dirty="0"/>
              <a:t>수십가지 대표적 </a:t>
            </a:r>
            <a:r>
              <a:rPr lang="en-US" altLang="ko-KR" sz="1600" dirty="0"/>
              <a:t>Cloud skill </a:t>
            </a:r>
            <a:r>
              <a:rPr lang="ko-KR" altLang="en-US" sz="1600" dirty="0"/>
              <a:t>에 대한 종합 교육 코스</a:t>
            </a:r>
            <a:endParaRPr lang="en-US" altLang="ko-KR" sz="1600" dirty="0"/>
          </a:p>
          <a:p>
            <a:pPr lvl="1"/>
            <a:r>
              <a:rPr lang="en-US" altLang="ko-KR" sz="1800" dirty="0"/>
              <a:t>Learn</a:t>
            </a:r>
          </a:p>
          <a:p>
            <a:pPr lvl="2"/>
            <a:r>
              <a:rPr lang="en-US" altLang="ko-KR" sz="1600" dirty="0"/>
              <a:t>Educate service </a:t>
            </a:r>
            <a:r>
              <a:rPr lang="ko-KR" altLang="en-US" sz="1600" dirty="0"/>
              <a:t>관련 내용에 대한 </a:t>
            </a:r>
            <a:r>
              <a:rPr lang="en-US" altLang="ko-KR" sz="1600" dirty="0"/>
              <a:t>dashboard. </a:t>
            </a:r>
            <a:r>
              <a:rPr lang="ko-KR" altLang="en-US" sz="1600" dirty="0"/>
              <a:t>수업 중인 코스가 있다면 여기서 조회 및 관리</a:t>
            </a:r>
            <a:endParaRPr lang="en-US" altLang="ko-KR" sz="1600" dirty="0"/>
          </a:p>
          <a:p>
            <a:pPr lvl="1"/>
            <a:r>
              <a:rPr lang="en-US" altLang="ko-KR" sz="1800" dirty="0"/>
              <a:t>Badges</a:t>
            </a:r>
          </a:p>
          <a:p>
            <a:pPr lvl="2"/>
            <a:r>
              <a:rPr lang="en-US" altLang="ko-KR" sz="1600" dirty="0"/>
              <a:t>3</a:t>
            </a:r>
            <a:r>
              <a:rPr lang="ko-KR" altLang="en-US" sz="1600" dirty="0"/>
              <a:t>가지 종합적인 </a:t>
            </a:r>
            <a:r>
              <a:rPr lang="en-US" altLang="ko-KR" sz="1600" dirty="0"/>
              <a:t>AWS skills </a:t>
            </a:r>
            <a:r>
              <a:rPr lang="ko-KR" altLang="en-US" sz="1600" dirty="0"/>
              <a:t>에 대한 인증 프로그램</a:t>
            </a:r>
            <a:endParaRPr lang="en-US" altLang="ko-KR" sz="1600" dirty="0"/>
          </a:p>
          <a:p>
            <a:pPr lvl="1"/>
            <a:r>
              <a:rPr lang="ko-KR" altLang="en-US" sz="1800" dirty="0"/>
              <a:t>기타</a:t>
            </a:r>
            <a:r>
              <a:rPr lang="en-US" altLang="ko-KR" sz="1800" dirty="0"/>
              <a:t>: Jobs (</a:t>
            </a:r>
            <a:r>
              <a:rPr lang="ko-KR" altLang="en-US" sz="1800" dirty="0"/>
              <a:t>채용 공고 게시판</a:t>
            </a:r>
            <a:r>
              <a:rPr lang="en-US" altLang="ko-KR" sz="1800" dirty="0"/>
              <a:t>), AWS Account (Starter </a:t>
            </a:r>
            <a:r>
              <a:rPr lang="ko-KR" altLang="en-US" sz="1800" dirty="0"/>
              <a:t>계정용 사이트 연결</a:t>
            </a:r>
            <a:r>
              <a:rPr lang="en-US" altLang="ko-KR" sz="1800" dirty="0"/>
              <a:t>)</a:t>
            </a:r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E5F2F-1B74-4837-ABC5-5D1723E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03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36F1D-1128-44DB-B143-FC9C17E0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11E9CF-D1AD-4172-BFA3-741DB0FF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116" y="1058863"/>
            <a:ext cx="7649768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7766D-4B34-4F94-91D1-F135D1EB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30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BC9DF-DFF2-4633-A2B9-747D8EF7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57B31D5-6A51-4954-98AF-1A5FD8783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06109"/>
            <a:ext cx="8353425" cy="47744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F171D0-9F80-4243-A80D-850CBA2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266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100C0-A612-4090-9098-6F339F30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pathway: Job</a:t>
            </a:r>
            <a:r>
              <a:rPr lang="ko-KR" altLang="en-US" dirty="0"/>
              <a:t> </a:t>
            </a:r>
            <a:r>
              <a:rPr lang="en-US" altLang="ko-KR" dirty="0"/>
              <a:t>role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21AD06-962F-4222-8EFF-7B1870D8F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415" y="1058863"/>
            <a:ext cx="6831171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90503-C6CC-4D1E-8968-040B7721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81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207ED-A153-4039-B13A-6B43F41B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pathway: Job</a:t>
            </a:r>
            <a:r>
              <a:rPr lang="ko-KR" altLang="en-US" dirty="0"/>
              <a:t> </a:t>
            </a:r>
            <a:r>
              <a:rPr lang="en-US" altLang="ko-KR" dirty="0"/>
              <a:t>role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C80B9C-CD19-4E7F-918F-648B51508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70022"/>
            <a:ext cx="8353425" cy="344659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39AD9-0023-46B2-9845-8DCCBE10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25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989C7-484D-49B6-B4C2-99AC98CE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pathway: Skills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46F8991-1326-4D59-895E-2B17AD6A8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797" y="1058863"/>
            <a:ext cx="7004406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A6E57-5809-4DD6-9643-8C80F63A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23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B903B-F2DE-4097-9DD7-A36CBA82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0B3C27-CC0F-43A3-9708-E2FEF0272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817" y="1058863"/>
            <a:ext cx="8204366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ED106-A18F-42D0-973B-8CE257CC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182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989C7-484D-49B6-B4C2-99AC98CE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Learn:</a:t>
            </a:r>
            <a:r>
              <a:rPr lang="ko-KR" altLang="en-US" dirty="0"/>
              <a:t> </a:t>
            </a:r>
            <a:r>
              <a:rPr lang="en-US" altLang="ko-KR" dirty="0"/>
              <a:t>Modules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A6E57-5809-4DD6-9643-8C80F63A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F404C7D-1F13-432A-AFA8-F7F7D8784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970" y="1893888"/>
            <a:ext cx="5782061" cy="44338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75F0D3-AD99-433A-A482-1B5713658B26}"/>
              </a:ext>
            </a:extLst>
          </p:cNvPr>
          <p:cNvSpPr/>
          <p:nvPr/>
        </p:nvSpPr>
        <p:spPr>
          <a:xfrm>
            <a:off x="395536" y="1058566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https://awseducate.instructure.com/courses/91/pages/aws-general-3-2?module_item_id=3704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0706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F1654-1D03-4562-B152-8B9E2814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7D24D4-03FC-499B-8994-9997A5223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366" y="1058863"/>
            <a:ext cx="7599269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69F5F7-8F99-4507-8717-E93E481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24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7DB0B-FB0E-41CC-9D64-54DAEF1A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Badges: Gaming badge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67BC93-40ED-410E-9D25-6D8F2EBAE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25754"/>
            <a:ext cx="8353425" cy="493512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99701-6B5D-4C85-80CB-8FE980D9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6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915E3D6A-4886-42EA-8146-B16EA995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. AWS </a:t>
            </a:r>
            <a:r>
              <a:rPr lang="ko-KR" altLang="en-US" dirty="0"/>
              <a:t>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E2F04-AE89-478A-9231-E358CED0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2BA2B-D45D-4285-8596-46DD6E41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328590-2BA3-40EB-BFE0-9B862CB9EE24}"/>
              </a:ext>
            </a:extLst>
          </p:cNvPr>
          <p:cNvSpPr/>
          <p:nvPr/>
        </p:nvSpPr>
        <p:spPr>
          <a:xfrm>
            <a:off x="4427861" y="520444"/>
            <a:ext cx="4716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Support plan </a:t>
            </a:r>
            <a:r>
              <a:rPr lang="ko-KR" altLang="en-US" sz="2000" dirty="0">
                <a:solidFill>
                  <a:srgbClr val="FF0000"/>
                </a:solidFill>
              </a:rPr>
              <a:t>어쩌고 하는 것은 </a:t>
            </a:r>
            <a:r>
              <a:rPr lang="en-US" altLang="ko-KR" sz="2000" dirty="0">
                <a:solidFill>
                  <a:srgbClr val="FF0000"/>
                </a:solidFill>
              </a:rPr>
              <a:t>basic </a:t>
            </a:r>
            <a:r>
              <a:rPr lang="ko-KR" altLang="en-US" sz="2000" dirty="0">
                <a:solidFill>
                  <a:srgbClr val="FF000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08055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A5116-A070-47C2-84B7-36F46D71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Badges: Gaming badge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DEAF14-CB55-4AFD-B108-18BB1D149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82311"/>
            <a:ext cx="8353425" cy="34220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46419-6605-48CC-BB0B-3B127CDB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67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C704-26A7-44BF-999D-2EB54503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Educate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3CA41-2A07-425E-8F1F-B1613BF9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정리</a:t>
            </a:r>
            <a:endParaRPr lang="en-US" altLang="ko-KR" sz="2000" dirty="0"/>
          </a:p>
          <a:p>
            <a:pPr lvl="1"/>
            <a:r>
              <a:rPr lang="ko-KR" altLang="en-US" sz="1800" dirty="0"/>
              <a:t>대단히 많은 수의 </a:t>
            </a:r>
            <a:r>
              <a:rPr lang="en-US" altLang="ko-KR" sz="1800" dirty="0"/>
              <a:t>AWS </a:t>
            </a:r>
            <a:r>
              <a:rPr lang="ko-KR" altLang="en-US" sz="1800" dirty="0"/>
              <a:t>서비스를 특정 주제</a:t>
            </a:r>
            <a:r>
              <a:rPr lang="en-US" altLang="ko-KR" sz="1800" dirty="0"/>
              <a:t>, </a:t>
            </a:r>
            <a:r>
              <a:rPr lang="ko-KR" altLang="en-US" sz="1800" dirty="0"/>
              <a:t>직종</a:t>
            </a:r>
            <a:r>
              <a:rPr lang="en-US" altLang="ko-KR" sz="1800" dirty="0"/>
              <a:t> </a:t>
            </a:r>
            <a:r>
              <a:rPr lang="ko-KR" altLang="en-US" sz="1800" dirty="0"/>
              <a:t>등을 중심으로 묶고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순차적인 교육 프로그램을 제공함</a:t>
            </a:r>
            <a:endParaRPr lang="en-US" altLang="ko-KR" sz="1800" dirty="0"/>
          </a:p>
          <a:p>
            <a:pPr lvl="1"/>
            <a:r>
              <a:rPr lang="ko-KR" altLang="en-US" sz="1800" dirty="0"/>
              <a:t>교육 이수에 따른 인증 방식을 제공하고</a:t>
            </a:r>
            <a:r>
              <a:rPr lang="en-US" altLang="ko-KR" sz="1800" dirty="0"/>
              <a:t>, </a:t>
            </a:r>
            <a:r>
              <a:rPr lang="ko-KR" altLang="en-US" sz="1800" dirty="0"/>
              <a:t>취업 정보와 바로 연계해주는 서비스도 제공함</a:t>
            </a:r>
            <a:endParaRPr lang="en-US" altLang="ko-KR" sz="1800" dirty="0"/>
          </a:p>
          <a:p>
            <a:pPr lvl="1"/>
            <a:r>
              <a:rPr lang="ko-KR" altLang="en-US" sz="1800" dirty="0"/>
              <a:t>한국어 제공은 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한국의 취업 시장과는 연계가 되어 있지 않음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활용 방안</a:t>
            </a:r>
            <a:endParaRPr lang="en-US" altLang="ko-KR" sz="2000" dirty="0"/>
          </a:p>
          <a:p>
            <a:pPr lvl="1"/>
            <a:r>
              <a:rPr lang="ko-KR" altLang="en-US" sz="1800" dirty="0"/>
              <a:t>본인이 관심있는 주제</a:t>
            </a:r>
            <a:r>
              <a:rPr lang="en-US" altLang="ko-KR" sz="1800" dirty="0"/>
              <a:t>, </a:t>
            </a:r>
            <a:r>
              <a:rPr lang="ko-KR" altLang="en-US" sz="1800" dirty="0"/>
              <a:t>직종에 대해 어떤 기술을 교육하는지 참고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E5F2F-1B74-4837-ABC5-5D1723E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B0F8C-FFFD-4BD2-A7DA-C0924B6D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(updated)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675C19-043C-4318-9763-B21AF6DE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A196DF-2884-4FCA-B635-57F75015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52" y="0"/>
            <a:ext cx="4574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2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D611AB-22BE-48CF-B246-10E97D43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F58ED-7E1C-4357-87FC-0DF74E28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3D6951-4E39-46FB-8069-52818BF484E4}"/>
              </a:ext>
            </a:extLst>
          </p:cNvPr>
          <p:cNvSpPr/>
          <p:nvPr/>
        </p:nvSpPr>
        <p:spPr>
          <a:xfrm>
            <a:off x="3982915" y="520444"/>
            <a:ext cx="5161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결제 관련된 서비스이므로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암호 어렵게 설정</a:t>
            </a:r>
          </a:p>
        </p:txBody>
      </p:sp>
    </p:spTree>
    <p:extLst>
      <p:ext uri="{BB962C8B-B14F-4D97-AF65-F5344CB8AC3E}">
        <p14:creationId xmlns:p14="http://schemas.microsoft.com/office/powerpoint/2010/main" val="73086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5128</TotalTime>
  <Words>836</Words>
  <Application>Microsoft Office PowerPoint</Application>
  <PresentationFormat>화면 슬라이드 쇼(4:3)</PresentationFormat>
  <Paragraphs>209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7" baseType="lpstr">
      <vt:lpstr>AppleSDGothicNeo-Regular</vt:lpstr>
      <vt:lpstr>맑은 고딕</vt:lpstr>
      <vt:lpstr>Arial</vt:lpstr>
      <vt:lpstr>Calibri</vt:lpstr>
      <vt:lpstr>Calibri Light</vt:lpstr>
      <vt:lpstr>Office 테마</vt:lpstr>
      <vt:lpstr>AWS 가입 및 결제 관리, 그리고…</vt:lpstr>
      <vt:lpstr>아마존 AWS 신청</vt:lpstr>
      <vt:lpstr>PowerPoint 프레젠테이션</vt:lpstr>
      <vt:lpstr>AWS Educate 혜택</vt:lpstr>
      <vt:lpstr>기관 회원 가입됨: 컴퓨터공학부</vt:lpstr>
      <vt:lpstr>아마존 AWS Educate 가입</vt:lpstr>
      <vt:lpstr>1단계. AWS 가입</vt:lpstr>
      <vt:lpstr>(updated)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2단계. Educate 프로그램 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계정 생성 &amp; 100$ 크레딧 받기 완료!</vt:lpstr>
      <vt:lpstr>PowerPoint 프레젠테이션</vt:lpstr>
      <vt:lpstr>AWS Billing Management</vt:lpstr>
      <vt:lpstr>PowerPoint 프레젠테이션</vt:lpstr>
      <vt:lpstr>결제 알림 받기: 두 가지 방법</vt:lpstr>
      <vt:lpstr>1. 결제 경보</vt:lpstr>
      <vt:lpstr>PowerPoint 프레젠테이션</vt:lpstr>
      <vt:lpstr>PowerPoint 프레젠테이션</vt:lpstr>
      <vt:lpstr>PowerPoint 프레젠테이션</vt:lpstr>
      <vt:lpstr>데이터 부족: 곧 업데이트되어 정상으로 변경</vt:lpstr>
      <vt:lpstr>PowerPoint 프레젠테이션</vt:lpstr>
      <vt:lpstr>2. AWS 대금 및 비용관리 대시보드: 예산</vt:lpstr>
      <vt:lpstr>예산 설정</vt:lpstr>
      <vt:lpstr>예산 설정</vt:lpstr>
      <vt:lpstr>PowerPoint 프레젠테이션</vt:lpstr>
      <vt:lpstr>PowerPoint 프레젠테이션</vt:lpstr>
      <vt:lpstr>PowerPoint 프레젠테이션</vt:lpstr>
      <vt:lpstr>과제: 결제 알림 및 예산 설정</vt:lpstr>
      <vt:lpstr>AWS re-visit</vt:lpstr>
      <vt:lpstr>Region and Availability zone</vt:lpstr>
      <vt:lpstr>Global Regions</vt:lpstr>
      <vt:lpstr>Global Regions</vt:lpstr>
      <vt:lpstr>Multi AZ Service 구성 예</vt:lpstr>
      <vt:lpstr>AWS 홈페이지</vt:lpstr>
      <vt:lpstr>유용한 페이지: Free tier 소개</vt:lpstr>
      <vt:lpstr>유용한 페이지: Free tier 소개</vt:lpstr>
      <vt:lpstr>Free tier 사용량 체크</vt:lpstr>
      <vt:lpstr>In my billing dashboard</vt:lpstr>
      <vt:lpstr>유용한 페이지: AWS 10분 자습서</vt:lpstr>
      <vt:lpstr>AWS Educate re-visit</vt:lpstr>
      <vt:lpstr>AWS Educate</vt:lpstr>
      <vt:lpstr>AWS Educate</vt:lpstr>
      <vt:lpstr>Career pathway</vt:lpstr>
      <vt:lpstr>Career pathway: Job role</vt:lpstr>
      <vt:lpstr>Career pathway: Job role</vt:lpstr>
      <vt:lpstr>Career pathway: Skills</vt:lpstr>
      <vt:lpstr>Learn</vt:lpstr>
      <vt:lpstr>Learn: Modules</vt:lpstr>
      <vt:lpstr>Badges</vt:lpstr>
      <vt:lpstr>Badges: Gaming badge</vt:lpstr>
      <vt:lpstr>Badges: Gaming badge</vt:lpstr>
      <vt:lpstr>AWS Educate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이 창헌</cp:lastModifiedBy>
  <cp:revision>1068</cp:revision>
  <cp:lastPrinted>2017-05-18T15:56:07Z</cp:lastPrinted>
  <dcterms:created xsi:type="dcterms:W3CDTF">2016-08-29T08:45:01Z</dcterms:created>
  <dcterms:modified xsi:type="dcterms:W3CDTF">2020-02-20T08:39:37Z</dcterms:modified>
</cp:coreProperties>
</file>